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66" r:id="rId2"/>
    <p:sldId id="322" r:id="rId3"/>
    <p:sldId id="323" r:id="rId4"/>
    <p:sldId id="325" r:id="rId5"/>
    <p:sldId id="351" r:id="rId6"/>
    <p:sldId id="326" r:id="rId7"/>
    <p:sldId id="328" r:id="rId8"/>
    <p:sldId id="329" r:id="rId9"/>
    <p:sldId id="352" r:id="rId10"/>
    <p:sldId id="327" r:id="rId11"/>
    <p:sldId id="330" r:id="rId12"/>
    <p:sldId id="333" r:id="rId13"/>
    <p:sldId id="353" r:id="rId14"/>
    <p:sldId id="354" r:id="rId15"/>
    <p:sldId id="337" r:id="rId16"/>
    <p:sldId id="348" r:id="rId17"/>
    <p:sldId id="349" r:id="rId18"/>
    <p:sldId id="365" r:id="rId19"/>
    <p:sldId id="368" r:id="rId20"/>
    <p:sldId id="357" r:id="rId21"/>
    <p:sldId id="358" r:id="rId22"/>
    <p:sldId id="361" r:id="rId23"/>
    <p:sldId id="360" r:id="rId24"/>
    <p:sldId id="362" r:id="rId25"/>
    <p:sldId id="363" r:id="rId26"/>
    <p:sldId id="364" r:id="rId27"/>
    <p:sldId id="339" r:id="rId28"/>
    <p:sldId id="36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8E00"/>
    <a:srgbClr val="A51328"/>
    <a:srgbClr val="E11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2" autoAdjust="0"/>
  </p:normalViewPr>
  <p:slideViewPr>
    <p:cSldViewPr>
      <p:cViewPr>
        <p:scale>
          <a:sx n="75" d="100"/>
          <a:sy n="75" d="100"/>
        </p:scale>
        <p:origin x="-123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2F142E8-5170-43D4-A33E-861A53353A25}" type="datetimeFigureOut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B56DE84-A94C-4BB0-81BD-3159AEE71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35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7E59AFA6-6EC1-44DB-BB85-5C088CCE52F7}" type="slidenum">
              <a:rPr lang="ru-RU">
                <a:latin typeface="Arial" pitchFamily="34" charset="0"/>
              </a:rPr>
              <a:pPr eaLnBrk="1" hangingPunct="1"/>
              <a:t>28</a:t>
            </a:fld>
            <a:endParaRPr lang="ru-RU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6D51-ADBC-4E8B-81D9-BE8C9A97A39C}" type="datetimeFigureOut">
              <a:rPr/>
              <a:pPr>
                <a:defRPr/>
              </a:pPr>
              <a:t>06.06.2012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C9BA1-26F3-4834-906A-6ABD0A0A94E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473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12BAB-4E8C-4B70-90DA-E7E3DC5B8B82}" type="datetimeFigureOut">
              <a:rPr/>
              <a:pPr>
                <a:defRPr/>
              </a:pPr>
              <a:t>06.06.2012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E1F12-0713-491F-B886-12E7308D6C9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166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C3DC-0954-46B1-991A-3E1AEFCE915D}" type="datetimeFigureOut">
              <a:rPr/>
              <a:pPr>
                <a:defRPr/>
              </a:pPr>
              <a:t>06.06.2012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F82F1-106A-42CB-ACAC-1EF9B71EFFA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079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263F4-52E6-4C87-A22A-C1D677ED328D}" type="datetimeFigureOut">
              <a:rPr/>
              <a:pPr>
                <a:defRPr/>
              </a:pPr>
              <a:t>06.06.2012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0E174-4389-4C11-999A-CC1DD71570C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307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3E2CA-4C0C-44A1-9E4C-5BAF5E02CC91}" type="datetimeFigureOut">
              <a:rPr/>
              <a:pPr>
                <a:defRPr/>
              </a:pPr>
              <a:t>06.06.2012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7CD89-4580-454E-A5A2-5A8A169CE15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764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88FCF-7DF9-4353-9EA0-7D692F71D168}" type="datetimeFigureOut">
              <a:rPr/>
              <a:pPr>
                <a:defRPr/>
              </a:pPr>
              <a:t>06.06.2012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AA9D6-3692-4D3E-82CA-068AE73955E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673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FDB96-795C-4D2D-B152-FE9D41830BFF}" type="datetimeFigureOut">
              <a:rPr/>
              <a:pPr>
                <a:defRPr/>
              </a:pPr>
              <a:t>06.06.2012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70D5E-3185-437B-9819-42F76F034C2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22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A007F-3F49-4DBC-BC50-288B323DE292}" type="datetimeFigureOut">
              <a:rPr/>
              <a:pPr>
                <a:defRPr/>
              </a:pPr>
              <a:t>06.06.2012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A6512-04D0-4FF9-86BB-3F7005238B7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8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A6C6B-B140-425E-89D7-E4D624F1A2B7}" type="datetimeFigureOut">
              <a:rPr/>
              <a:pPr>
                <a:defRPr/>
              </a:pPr>
              <a:t>06.06.2012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B1E96-8743-40DF-978E-F7811B5BBEA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755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F10EA-0DC3-4316-8654-16E383152560}" type="datetimeFigureOut">
              <a:rPr/>
              <a:pPr>
                <a:defRPr/>
              </a:pPr>
              <a:t>06.06.2012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F7700-C3BF-4A20-8684-BC45E331EE9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530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BDF6C-B914-4763-BC90-0C81E7BCFA70}" type="datetimeFigureOut">
              <a:rPr/>
              <a:pPr>
                <a:defRPr/>
              </a:pPr>
              <a:t>06.06.2012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02BB2-939F-4E4B-855A-6B545216A15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082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48DB69-51F4-48FA-A19E-B8ED6EA130EF}" type="datetimeFigureOut">
              <a:rPr/>
              <a:pPr>
                <a:defRPr/>
              </a:pPr>
              <a:t>06.06.2012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572FC2-5CE7-49CB-A144-2D946435760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532311"/>
            <a:ext cx="9144000" cy="179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Заголовок 1"/>
          <p:cNvSpPr txBox="1">
            <a:spLocks/>
          </p:cNvSpPr>
          <p:nvPr/>
        </p:nvSpPr>
        <p:spPr bwMode="auto">
          <a:xfrm>
            <a:off x="179388" y="3200400"/>
            <a:ext cx="8782050" cy="502766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 marL="0" defTabSz="914400" eaLnBrk="1" latinLnBrk="0" hangingPunct="1">
              <a:lnSpc>
                <a:spcPts val="3000"/>
              </a:lnSpc>
              <a:defRPr sz="3600">
                <a:solidFill>
                  <a:schemeClr val="bg1"/>
                </a:solidFill>
                <a:latin typeface="+mj-lt"/>
                <a:cs typeface="+mn-cs"/>
              </a:defRPr>
            </a:lvl1pPr>
            <a:lvl2pPr defTabSz="914400" eaLnBrk="1" latinLnBrk="0" hangingPunct="1">
              <a:defRPr sz="1800">
                <a:latin typeface="+mn-lt"/>
                <a:cs typeface="+mn-cs"/>
              </a:defRPr>
            </a:lvl2pPr>
            <a:lvl3pPr defTabSz="914400" eaLnBrk="1" latinLnBrk="0" hangingPunct="1">
              <a:defRPr sz="1800">
                <a:latin typeface="+mn-lt"/>
                <a:cs typeface="+mn-cs"/>
              </a:defRPr>
            </a:lvl3pPr>
            <a:lvl4pPr defTabSz="914400" eaLnBrk="1" latinLnBrk="0" hangingPunct="1">
              <a:defRPr sz="1800">
                <a:latin typeface="+mn-lt"/>
                <a:cs typeface="+mn-cs"/>
              </a:defRPr>
            </a:lvl4pPr>
            <a:lvl5pPr defTabSz="914400" eaLnBrk="1" latinLnBrk="0" hangingPunct="1">
              <a:defRPr sz="1800">
                <a:latin typeface="+mn-lt"/>
                <a:cs typeface="+mn-cs"/>
              </a:defRPr>
            </a:lvl5pPr>
            <a:lvl6pPr>
              <a:defRPr sz="1800">
                <a:latin typeface="+mn-lt"/>
                <a:cs typeface="+mn-cs"/>
              </a:defRPr>
            </a:lvl6pPr>
            <a:lvl7pPr>
              <a:defRPr sz="1800">
                <a:latin typeface="+mn-lt"/>
                <a:cs typeface="+mn-cs"/>
              </a:defRPr>
            </a:lvl7pPr>
            <a:lvl8pPr>
              <a:defRPr sz="1800">
                <a:latin typeface="+mn-lt"/>
                <a:cs typeface="+mn-cs"/>
              </a:defRPr>
            </a:lvl8pPr>
            <a:lvl9pPr>
              <a:defRPr sz="1800">
                <a:latin typeface="+mn-lt"/>
                <a:cs typeface="+mn-cs"/>
              </a:defRPr>
            </a:lvl9pPr>
          </a:lstStyle>
          <a:p>
            <a:r>
              <a:rPr lang="ru-RU" dirty="0"/>
              <a:t>Выбираем </a:t>
            </a:r>
            <a:r>
              <a:rPr lang="ru-RU" dirty="0" smtClean="0"/>
              <a:t>разработчика</a:t>
            </a:r>
            <a:r>
              <a:rPr lang="en-US" dirty="0" smtClean="0"/>
              <a:t> </a:t>
            </a:r>
            <a:r>
              <a:rPr lang="ru-RU" dirty="0" smtClean="0"/>
              <a:t>сайта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61" y="970933"/>
            <a:ext cx="1962150" cy="571500"/>
          </a:xfrm>
          <a:prstGeom prst="rect">
            <a:avLst/>
          </a:prstGeom>
        </p:spPr>
      </p:pic>
      <p:pic>
        <p:nvPicPr>
          <p:cNvPr id="13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29354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470695" y="5069418"/>
            <a:ext cx="6192242" cy="109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ru-RU" sz="2800" dirty="0" err="1" smtClean="0"/>
              <a:t>Забаров</a:t>
            </a:r>
            <a:r>
              <a:rPr lang="ru-RU" sz="2800" dirty="0" smtClean="0"/>
              <a:t> Рим, директор</a:t>
            </a:r>
            <a:endParaRPr lang="ru-RU" sz="2800" dirty="0"/>
          </a:p>
          <a:p>
            <a:pPr algn="r" eaLnBrk="1" hangingPunct="1"/>
            <a:r>
              <a:rPr lang="ru-RU" sz="2800" dirty="0" smtClean="0"/>
              <a:t>Интернет-компания «</a:t>
            </a:r>
            <a:r>
              <a:rPr lang="ru-RU" sz="2800" dirty="0" err="1" smtClean="0"/>
              <a:t>Симай</a:t>
            </a:r>
            <a:r>
              <a:rPr lang="ru-RU" sz="2800" dirty="0" smtClean="0"/>
              <a:t>», </a:t>
            </a:r>
            <a:r>
              <a:rPr lang="ru-RU" sz="2800" dirty="0" err="1" smtClean="0"/>
              <a:t>г.Уфа</a:t>
            </a:r>
            <a:endParaRPr lang="en-US" sz="28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4211960" y="1521012"/>
            <a:ext cx="1111099" cy="1034365"/>
            <a:chOff x="597205" y="5063032"/>
            <a:chExt cx="1111099" cy="1034365"/>
          </a:xfrm>
        </p:grpSpPr>
        <p:pic>
          <p:nvPicPr>
            <p:cNvPr id="16" name="Picture 2" descr="C:\Users\Аня\bird_.pn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05" y="5063032"/>
              <a:ext cx="1111099" cy="1034365"/>
            </a:xfrm>
            <a:prstGeom prst="rect">
              <a:avLst/>
            </a:prstGeom>
            <a:noFill/>
            <a:effectLst>
              <a:glow rad="63500">
                <a:schemeClr val="tx2">
                  <a:lumMod val="20000"/>
                  <a:lumOff val="80000"/>
                  <a:alpha val="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597205" y="5143117"/>
              <a:ext cx="1111099" cy="920329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35708" y="5118770"/>
            <a:ext cx="1660028" cy="1308397"/>
            <a:chOff x="379939" y="5142312"/>
            <a:chExt cx="1660028" cy="1308397"/>
          </a:xfrm>
        </p:grpSpPr>
        <p:pic>
          <p:nvPicPr>
            <p:cNvPr id="19" name="Picture 4" descr="C:\Users\Аня\zubasty_.pn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39" y="5152431"/>
              <a:ext cx="1660028" cy="129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403617" y="5142312"/>
              <a:ext cx="1542291" cy="1308397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228184" y="331831"/>
            <a:ext cx="2813889" cy="1822825"/>
            <a:chOff x="1063750" y="269569"/>
            <a:chExt cx="2813889" cy="1822825"/>
          </a:xfrm>
        </p:grpSpPr>
        <p:pic>
          <p:nvPicPr>
            <p:cNvPr id="22" name="Picture 6" descr="C:\Users\Аня\svin.pn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551" y="269569"/>
              <a:ext cx="1939918" cy="1759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1063750" y="332642"/>
              <a:ext cx="2813889" cy="175975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045367"/>
            <a:ext cx="3810000" cy="55340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3400" y="1219199"/>
            <a:ext cx="4572000" cy="5186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3200" b="1" dirty="0">
                <a:solidFill>
                  <a:srgbClr val="0070C0"/>
                </a:solidFill>
              </a:rPr>
              <a:t>Разработчик на </a:t>
            </a:r>
            <a:r>
              <a:rPr lang="ru-RU" sz="3200" b="1" dirty="0" smtClean="0">
                <a:solidFill>
                  <a:srgbClr val="0070C0"/>
                </a:solidFill>
              </a:rPr>
              <a:t>час: сделали </a:t>
            </a:r>
            <a:r>
              <a:rPr lang="ru-RU" sz="3200" b="1" dirty="0">
                <a:solidFill>
                  <a:srgbClr val="0070C0"/>
                </a:solidFill>
              </a:rPr>
              <a:t>и </a:t>
            </a:r>
            <a:r>
              <a:rPr lang="ru-RU" sz="3200" b="1" dirty="0" smtClean="0">
                <a:solidFill>
                  <a:srgbClr val="0070C0"/>
                </a:solidFill>
              </a:rPr>
              <a:t>разбежались</a:t>
            </a:r>
            <a:endParaRPr lang="ru-RU" sz="3200" b="1" dirty="0">
              <a:solidFill>
                <a:srgbClr val="0070C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Ориентация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разовый характер сотрудничества.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Сегодня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сделаем сайт, а завтра придумаем что с  ним делать.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Безжалостный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торг. Взаимный цинизм. Проект наспех. Поругались. Разбежались.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Еще один памятник готов!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5536" y="228600"/>
            <a:ext cx="6758528" cy="74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cap="all" dirty="0">
                <a:solidFill>
                  <a:schemeClr val="bg1"/>
                </a:solidFill>
              </a:rPr>
              <a:t>Типичные ошибки </a:t>
            </a:r>
            <a:r>
              <a:rPr lang="ru-RU" sz="3000" b="1" cap="all" dirty="0" smtClean="0">
                <a:solidFill>
                  <a:schemeClr val="bg1"/>
                </a:solidFill>
              </a:rPr>
              <a:t>выбора</a:t>
            </a:r>
            <a:endParaRPr lang="ru-RU" sz="3000" b="1" cap="all" dirty="0">
              <a:solidFill>
                <a:schemeClr val="bg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9899" y="1380018"/>
            <a:ext cx="8226003" cy="753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3200" b="1" dirty="0">
                <a:solidFill>
                  <a:srgbClr val="0070C0"/>
                </a:solidFill>
              </a:rPr>
              <a:t>Недоверие. </a:t>
            </a:r>
            <a:r>
              <a:rPr lang="ru-RU" sz="3200" b="1" dirty="0" smtClean="0">
                <a:solidFill>
                  <a:srgbClr val="0070C0"/>
                </a:solidFill>
              </a:rPr>
              <a:t>Субъективный </a:t>
            </a:r>
            <a:r>
              <a:rPr lang="ru-RU" sz="3200" b="1" dirty="0">
                <a:solidFill>
                  <a:srgbClr val="0070C0"/>
                </a:solidFill>
              </a:rPr>
              <a:t>подход к оценке качества </a:t>
            </a:r>
            <a:r>
              <a:rPr lang="ru-RU" sz="3200" b="1" dirty="0" smtClean="0">
                <a:solidFill>
                  <a:srgbClr val="0070C0"/>
                </a:solidFill>
              </a:rPr>
              <a:t>дизайна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5536" y="228600"/>
            <a:ext cx="6758528" cy="74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cap="all" dirty="0">
                <a:solidFill>
                  <a:schemeClr val="bg1"/>
                </a:solidFill>
              </a:rPr>
              <a:t>Типичные ошибки </a:t>
            </a:r>
            <a:r>
              <a:rPr lang="ru-RU" sz="3000" b="1" cap="all" dirty="0" smtClean="0">
                <a:solidFill>
                  <a:schemeClr val="bg1"/>
                </a:solidFill>
              </a:rPr>
              <a:t>выбора</a:t>
            </a:r>
            <a:endParaRPr lang="ru-RU" sz="3000" b="1" cap="all" dirty="0">
              <a:solidFill>
                <a:schemeClr val="bg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00" y="2747425"/>
            <a:ext cx="3608057" cy="304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343400" y="2133600"/>
            <a:ext cx="4352502" cy="4275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"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Нам ничего не нравится,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переделывайте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или верните наши деньги."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"Нам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безразличны Ваши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доводы. Какая еще такая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конверсия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какое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юзабилити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?! Дизайн утверждает наш директор! Ему не нравится!"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9600" y="1240317"/>
            <a:ext cx="8086302" cy="982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3200" b="1" dirty="0">
                <a:solidFill>
                  <a:srgbClr val="0070C0"/>
                </a:solidFill>
              </a:rPr>
              <a:t>Неготовность инвестировать в поддержку, развитие и продвижение </a:t>
            </a:r>
            <a:r>
              <a:rPr lang="ru-RU" sz="3200" b="1" dirty="0" smtClean="0">
                <a:solidFill>
                  <a:srgbClr val="0070C0"/>
                </a:solidFill>
              </a:rPr>
              <a:t>сайта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5536" y="228600"/>
            <a:ext cx="6758528" cy="74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cap="all" dirty="0">
                <a:solidFill>
                  <a:schemeClr val="bg1"/>
                </a:solidFill>
              </a:rPr>
              <a:t>Типичные ошибки </a:t>
            </a:r>
            <a:r>
              <a:rPr lang="ru-RU" sz="3000" b="1" cap="all" dirty="0" smtClean="0">
                <a:solidFill>
                  <a:schemeClr val="bg1"/>
                </a:solidFill>
              </a:rPr>
              <a:t>выбора</a:t>
            </a:r>
            <a:endParaRPr lang="ru-RU" sz="3000" b="1" cap="all" dirty="0">
              <a:solidFill>
                <a:schemeClr val="bg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  <p:sp>
        <p:nvSpPr>
          <p:cNvPr id="16" name="Прямоугольник 15"/>
          <p:cNvSpPr/>
          <p:nvPr/>
        </p:nvSpPr>
        <p:spPr>
          <a:xfrm>
            <a:off x="4495800" y="2362199"/>
            <a:ext cx="4200102" cy="3657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"Мы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сделали сайт! И забыли про него…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Даже не заполнили."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"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Нет времени… а платить жалко."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"И почему его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 сих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пор нет в Яндексе?!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Эх разработчик, обманул!"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2590799"/>
            <a:ext cx="3373017" cy="33055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89700" y="1066800"/>
            <a:ext cx="8206202" cy="533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Стоимость.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Сроки</a:t>
            </a:r>
            <a:endParaRPr lang="ru-RU" sz="2800" dirty="0">
              <a:solidFill>
                <a:schemeClr val="tx1"/>
              </a:solidFill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Качество продукта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Квалификация разработчика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Репутация разработчика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Опыт </a:t>
            </a:r>
            <a:r>
              <a:rPr lang="ru-RU" sz="2800" dirty="0">
                <a:solidFill>
                  <a:schemeClr val="tx1"/>
                </a:solidFill>
              </a:rPr>
              <a:t>и портфолио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Обслуживание</a:t>
            </a:r>
            <a:endParaRPr lang="ru-RU" sz="2800" dirty="0">
              <a:solidFill>
                <a:schemeClr val="tx1"/>
              </a:solidFill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Перспектива отношений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Комплексность </a:t>
            </a:r>
            <a:r>
              <a:rPr lang="ru-RU" sz="2800" dirty="0" smtClean="0">
                <a:solidFill>
                  <a:schemeClr val="tx1"/>
                </a:solidFill>
              </a:rPr>
              <a:t>услуг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5536" y="228600"/>
            <a:ext cx="6758528" cy="74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cap="all" dirty="0">
                <a:solidFill>
                  <a:schemeClr val="bg1"/>
                </a:solidFill>
              </a:rPr>
              <a:t>Критерии оценки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02" y="4761986"/>
            <a:ext cx="2095500" cy="2095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9700" y="1066800"/>
            <a:ext cx="8206202" cy="533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Ценовой сегмент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Тип продукта – типовое решение или индивидуальная разработка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Условия оплаты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Стоимость </a:t>
            </a:r>
            <a:r>
              <a:rPr lang="en-US" sz="2800" dirty="0">
                <a:solidFill>
                  <a:schemeClr val="tx1"/>
                </a:solidFill>
              </a:rPr>
              <a:t>CMS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Совокупная стоимость владения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Бесплатные работы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Скидки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Фиксированная стоимость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Часовые ставки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Стоимость доработок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5536" y="228600"/>
            <a:ext cx="6758528" cy="74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cap="all" dirty="0" smtClean="0">
                <a:solidFill>
                  <a:schemeClr val="bg1"/>
                </a:solidFill>
              </a:rPr>
              <a:t>Стоимость</a:t>
            </a:r>
            <a:endParaRPr lang="ru-RU" sz="3000" b="1" cap="all" dirty="0">
              <a:solidFill>
                <a:schemeClr val="bg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1049851"/>
            <a:ext cx="5852864" cy="533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3600" b="1" dirty="0">
                <a:solidFill>
                  <a:srgbClr val="0070C0"/>
                </a:solidFill>
              </a:rPr>
              <a:t>Уникальная разработка 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или </a:t>
            </a:r>
            <a:r>
              <a:rPr lang="ru-RU" sz="3600" b="1" dirty="0">
                <a:solidFill>
                  <a:srgbClr val="0070C0"/>
                </a:solidFill>
              </a:rPr>
              <a:t>типовой проект?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Типовой проект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создан на основе коробочного решения.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Индивидуальный проект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создается исходя из задач Заказчика.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5536" y="228600"/>
            <a:ext cx="6758528" cy="74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cap="all" dirty="0">
                <a:solidFill>
                  <a:schemeClr val="bg1"/>
                </a:solidFill>
              </a:rPr>
              <a:t>Стоимость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76399"/>
            <a:ext cx="2124864" cy="22651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632" y="4267200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65" b="89565" l="189" r="501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13" r="49911" b="9843"/>
          <a:stretch/>
        </p:blipFill>
        <p:spPr>
          <a:xfrm>
            <a:off x="7239001" y="5156002"/>
            <a:ext cx="1600200" cy="17019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1075217"/>
            <a:ext cx="8238702" cy="5334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Создан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основе коробочного решения. </a:t>
            </a:r>
          </a:p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Сокращенный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процесс разработки. Локализованный дизайн. </a:t>
            </a:r>
          </a:p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Низкий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бюджет. Низкие риски. </a:t>
            </a:r>
          </a:p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Решение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основных задач. </a:t>
            </a:r>
          </a:p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Конверсия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зависит от того насколько подходит решение под потребности заказчика.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70C0"/>
                </a:solidFill>
              </a:rPr>
              <a:t>Для кого?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Для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компаний со стандартизированными бизнес-процессами: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интернет-магазины, службы </a:t>
            </a:r>
            <a:r>
              <a:rPr lang="ru-RU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доставки, и т.д.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5536" y="228600"/>
            <a:ext cx="6758528" cy="74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cap="all" dirty="0">
                <a:solidFill>
                  <a:schemeClr val="bg1"/>
                </a:solidFill>
              </a:rPr>
              <a:t>Типовой проект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816" y="5067300"/>
            <a:ext cx="1752086" cy="17520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9700" y="1075218"/>
            <a:ext cx="8206202" cy="4944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70C0"/>
                </a:solidFill>
              </a:rPr>
              <a:t>Индивидуальный проект – создается </a:t>
            </a:r>
            <a:r>
              <a:rPr lang="ru-RU" sz="4000" dirty="0">
                <a:solidFill>
                  <a:srgbClr val="0070C0"/>
                </a:solidFill>
              </a:rPr>
              <a:t>исходя из задач </a:t>
            </a:r>
            <a:r>
              <a:rPr lang="ru-RU" sz="4000" dirty="0" smtClean="0">
                <a:solidFill>
                  <a:srgbClr val="0070C0"/>
                </a:solidFill>
              </a:rPr>
              <a:t>Заказчика</a:t>
            </a:r>
            <a:r>
              <a:rPr lang="ru-RU" sz="4000" dirty="0">
                <a:solidFill>
                  <a:srgbClr val="0070C0"/>
                </a:solidFill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Полный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процесс разработки.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Высокий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бюджет. Высокие риски. </a:t>
            </a: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Решение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уникальных задач.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Конверсия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зависит от грамотности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реализации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проекта.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5536" y="228600"/>
            <a:ext cx="6758528" cy="74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cap="all" dirty="0">
                <a:solidFill>
                  <a:schemeClr val="bg1"/>
                </a:solidFill>
              </a:rPr>
              <a:t>Индивидуальный проект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5800" y="3810000"/>
            <a:ext cx="77724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85800" y="3505200"/>
            <a:ext cx="79248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810000" y="1676400"/>
            <a:ext cx="0" cy="205740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743200" y="3962400"/>
            <a:ext cx="2133599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100 000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8200" y="44958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Определитесь с приоритетами: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Ограниченный бюджет –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типовой проект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Индивидуальный проект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высокий бюджет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FF0000"/>
                </a:solidFill>
              </a:rPr>
              <a:t>Индивидуальный проект с низким бюджетом </a:t>
            </a:r>
            <a:r>
              <a:rPr lang="ru-RU" sz="2200" dirty="0">
                <a:solidFill>
                  <a:srgbClr val="FF0000"/>
                </a:solidFill>
              </a:rPr>
              <a:t>– большой риск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95536" y="228600"/>
            <a:ext cx="6758528" cy="74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cap="all" dirty="0">
                <a:solidFill>
                  <a:schemeClr val="bg1"/>
                </a:solidFill>
              </a:rPr>
              <a:t>Стоимость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489700" y="1667874"/>
            <a:ext cx="2329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Типовой 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1729429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Индивидуальный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4" b="20000"/>
          <a:stretch/>
        </p:blipFill>
        <p:spPr>
          <a:xfrm>
            <a:off x="0" y="668813"/>
            <a:ext cx="9143999" cy="606207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5536" y="228600"/>
            <a:ext cx="6758528" cy="74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cap="all" dirty="0" smtClean="0">
                <a:solidFill>
                  <a:schemeClr val="bg1"/>
                </a:solidFill>
              </a:rPr>
              <a:t>ПАМЯТКА ЗАКАЗЧИКУ</a:t>
            </a:r>
            <a:endParaRPr lang="ru-RU" sz="3000" b="1" cap="all" dirty="0">
              <a:solidFill>
                <a:schemeClr val="bg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1968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89700" y="1075218"/>
            <a:ext cx="8206202" cy="5325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–"/>
              <a:defRPr/>
            </a:pPr>
            <a:r>
              <a:rPr lang="ru-RU" sz="2800" b="1" dirty="0">
                <a:solidFill>
                  <a:srgbClr val="0070C0"/>
                </a:solidFill>
              </a:rPr>
              <a:t>Сложности постановки </a:t>
            </a:r>
            <a:r>
              <a:rPr lang="ru-RU" sz="2800" b="1" dirty="0" smtClean="0">
                <a:solidFill>
                  <a:srgbClr val="0070C0"/>
                </a:solidFill>
              </a:rPr>
              <a:t>задач</a:t>
            </a:r>
            <a:endParaRPr lang="ru-RU" sz="2000" b="1" dirty="0">
              <a:solidFill>
                <a:srgbClr val="0070C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ТЗ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одно,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 результаты разные. Разработка хорошего ТЗ или прототипа сайта может быть дороже стоимости проекта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fontAlgn="auto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–"/>
              <a:defRPr/>
            </a:pPr>
            <a:r>
              <a:rPr lang="ru-RU" sz="2800" b="1" dirty="0">
                <a:solidFill>
                  <a:srgbClr val="0070C0"/>
                </a:solidFill>
              </a:rPr>
              <a:t>Сложности приемки и оценки качества проекта</a:t>
            </a:r>
            <a:endParaRPr lang="en-US" sz="2800" b="1" dirty="0">
              <a:solidFill>
                <a:srgbClr val="0070C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Экспертная оценка  - дорого. Самостоятельно – ненадежно. Недостаточно опыта и знаний для оценки качества проекта.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fontAlgn="auto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–"/>
              <a:defRPr/>
            </a:pPr>
            <a:r>
              <a:rPr lang="ru-RU" sz="2800" b="1" dirty="0">
                <a:solidFill>
                  <a:srgbClr val="0070C0"/>
                </a:solidFill>
              </a:rPr>
              <a:t>Неочевидные критерии оценки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Мало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объективных критериев оценки интерфейса сайта или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высокая стоимость методики.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95536" y="171634"/>
            <a:ext cx="6758528" cy="74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cap="all" dirty="0" smtClean="0">
                <a:solidFill>
                  <a:schemeClr val="bg1"/>
                </a:solidFill>
              </a:rPr>
              <a:t>Риски</a:t>
            </a:r>
            <a:endParaRPr lang="ru-RU" sz="3000" cap="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02" y="1981200"/>
            <a:ext cx="2857500" cy="31908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9700" y="1066800"/>
            <a:ext cx="5149100" cy="533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33400" algn="l"/>
              </a:tabLs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Качество </a:t>
            </a:r>
            <a:r>
              <a:rPr lang="ru-RU" sz="3200" dirty="0">
                <a:solidFill>
                  <a:schemeClr val="tx1"/>
                </a:solidFill>
              </a:rPr>
              <a:t>проекта.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Способы </a:t>
            </a:r>
            <a:r>
              <a:rPr lang="ru-RU" sz="3200" dirty="0">
                <a:solidFill>
                  <a:schemeClr val="tx1"/>
                </a:solidFill>
              </a:rPr>
              <a:t>проверки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Дизайн</a:t>
            </a:r>
            <a:endParaRPr lang="ru-RU" sz="3200" dirty="0">
              <a:solidFill>
                <a:schemeClr val="tx1"/>
              </a:solidFill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Согласование </a:t>
            </a:r>
            <a:r>
              <a:rPr lang="ru-RU" sz="3200" dirty="0">
                <a:solidFill>
                  <a:schemeClr val="tx1"/>
                </a:solidFill>
              </a:rPr>
              <a:t>требований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Как </a:t>
            </a:r>
            <a:r>
              <a:rPr lang="ru-RU" sz="3200" dirty="0">
                <a:solidFill>
                  <a:schemeClr val="tx1"/>
                </a:solidFill>
              </a:rPr>
              <a:t>тестировать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Требования </a:t>
            </a:r>
            <a:r>
              <a:rPr lang="ru-RU" sz="3200" dirty="0">
                <a:solidFill>
                  <a:schemeClr val="tx1"/>
                </a:solidFill>
              </a:rPr>
              <a:t>к </a:t>
            </a:r>
            <a:r>
              <a:rPr lang="en-US" sz="3200" dirty="0">
                <a:solidFill>
                  <a:schemeClr val="tx1"/>
                </a:solidFill>
              </a:rPr>
              <a:t>CMS</a:t>
            </a:r>
            <a:endParaRPr lang="ru-RU" sz="3200" dirty="0">
              <a:solidFill>
                <a:schemeClr val="tx1"/>
              </a:solidFill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5536" y="228600"/>
            <a:ext cx="6758528" cy="74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cap="all" dirty="0">
                <a:solidFill>
                  <a:schemeClr val="bg1"/>
                </a:solidFill>
              </a:rPr>
              <a:t>Качество продукта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89700" y="1066800"/>
            <a:ext cx="4768100" cy="533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Специализация</a:t>
            </a:r>
            <a:endParaRPr lang="ru-RU" sz="2800" dirty="0">
              <a:solidFill>
                <a:schemeClr val="tx1"/>
              </a:solidFill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Опыт </a:t>
            </a:r>
            <a:r>
              <a:rPr lang="ru-RU" sz="2800" dirty="0">
                <a:solidFill>
                  <a:schemeClr val="tx1"/>
                </a:solidFill>
              </a:rPr>
              <a:t>работы с </a:t>
            </a:r>
            <a:r>
              <a:rPr lang="en-US" sz="2800" dirty="0">
                <a:solidFill>
                  <a:schemeClr val="tx1"/>
                </a:solidFill>
              </a:rPr>
              <a:t>CMS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Публикации</a:t>
            </a:r>
            <a:r>
              <a:rPr lang="ru-RU" sz="2800" dirty="0">
                <a:solidFill>
                  <a:schemeClr val="tx1"/>
                </a:solidFill>
              </a:rPr>
              <a:t>, выступления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Компетенции </a:t>
            </a:r>
            <a:r>
              <a:rPr lang="ru-RU" sz="2800" dirty="0">
                <a:solidFill>
                  <a:schemeClr val="tx1"/>
                </a:solidFill>
              </a:rPr>
              <a:t>ключевых специалистов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Опыт </a:t>
            </a:r>
            <a:r>
              <a:rPr lang="ru-RU" sz="2800" dirty="0">
                <a:solidFill>
                  <a:schemeClr val="tx1"/>
                </a:solidFill>
              </a:rPr>
              <a:t>в смежных </a:t>
            </a:r>
            <a:r>
              <a:rPr lang="ru-RU" sz="2800" dirty="0" smtClean="0">
                <a:solidFill>
                  <a:schemeClr val="tx1"/>
                </a:solidFill>
              </a:rPr>
              <a:t>областях: опыт </a:t>
            </a:r>
            <a:r>
              <a:rPr lang="ru-RU" sz="2800" dirty="0">
                <a:solidFill>
                  <a:schemeClr val="tx1"/>
                </a:solidFill>
              </a:rPr>
              <a:t>работы с 1С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Качество </a:t>
            </a:r>
            <a:r>
              <a:rPr lang="ru-RU" sz="2800" dirty="0">
                <a:solidFill>
                  <a:schemeClr val="tx1"/>
                </a:solidFill>
              </a:rPr>
              <a:t>услуг хостинга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5536" y="171634"/>
            <a:ext cx="6758528" cy="74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cap="all" dirty="0">
                <a:solidFill>
                  <a:schemeClr val="bg1"/>
                </a:solidFill>
              </a:rPr>
              <a:t>Квалификация разработчика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36" y="1790700"/>
            <a:ext cx="3278856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48" y="543017"/>
            <a:ext cx="4178552" cy="58577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5800" y="1066800"/>
            <a:ext cx="4191000" cy="533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Крупные </a:t>
            </a:r>
            <a:r>
              <a:rPr lang="ru-RU" sz="3200" dirty="0">
                <a:solidFill>
                  <a:schemeClr val="tx1"/>
                </a:solidFill>
              </a:rPr>
              <a:t>клиенты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Сколько </a:t>
            </a:r>
            <a:r>
              <a:rPr lang="ru-RU" sz="3200" dirty="0">
                <a:solidFill>
                  <a:schemeClr val="tx1"/>
                </a:solidFill>
              </a:rPr>
              <a:t>проектов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Отраслевые </a:t>
            </a:r>
            <a:r>
              <a:rPr lang="ru-RU" sz="3200" dirty="0">
                <a:solidFill>
                  <a:schemeClr val="tx1"/>
                </a:solidFill>
              </a:rPr>
              <a:t>клиенты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Технологические </a:t>
            </a:r>
            <a:r>
              <a:rPr lang="ru-RU" sz="3200" dirty="0">
                <a:solidFill>
                  <a:schemeClr val="tx1"/>
                </a:solidFill>
              </a:rPr>
              <a:t>наработки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Год основания / </a:t>
            </a:r>
            <a:r>
              <a:rPr lang="ru-RU" sz="3200" dirty="0" smtClean="0">
                <a:solidFill>
                  <a:schemeClr val="tx1"/>
                </a:solidFill>
              </a:rPr>
              <a:t>динамика развития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5536" y="171634"/>
            <a:ext cx="6758528" cy="74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cap="all" dirty="0">
                <a:solidFill>
                  <a:schemeClr val="bg1"/>
                </a:solidFill>
              </a:rPr>
              <a:t>Опыт и портфолио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5800" y="1066800"/>
            <a:ext cx="4495800" cy="533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Лицензии на некоторые виды деятельности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Компетенции и сертификаты 1С-Битрикс</a:t>
            </a:r>
            <a:endParaRPr lang="ru-RU" sz="2800" dirty="0">
              <a:solidFill>
                <a:schemeClr val="tx1"/>
              </a:solidFill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Сертификаты </a:t>
            </a:r>
            <a:r>
              <a:rPr lang="ru-RU" sz="2800" dirty="0">
                <a:solidFill>
                  <a:schemeClr val="tx1"/>
                </a:solidFill>
              </a:rPr>
              <a:t>специалистов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Дипломы, награды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Сертификация Яндекса, </a:t>
            </a:r>
            <a:r>
              <a:rPr lang="en-US" sz="2800" dirty="0" err="1">
                <a:solidFill>
                  <a:schemeClr val="tx1"/>
                </a:solidFill>
              </a:rPr>
              <a:t>GoogleAdWords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5536" y="171634"/>
            <a:ext cx="6758528" cy="74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cap="all" dirty="0">
                <a:solidFill>
                  <a:schemeClr val="bg1"/>
                </a:solidFill>
              </a:rPr>
              <a:t>Сертификаты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06" y="1828800"/>
            <a:ext cx="2805113" cy="3976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090"/>
          <a:stretch/>
        </p:blipFill>
        <p:spPr>
          <a:xfrm rot="16200000">
            <a:off x="5005390" y="1970088"/>
            <a:ext cx="5207000" cy="30956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9699" y="1066800"/>
            <a:ext cx="5571377" cy="533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Стандарты </a:t>
            </a:r>
            <a:r>
              <a:rPr lang="ru-RU" sz="2800" dirty="0">
                <a:solidFill>
                  <a:schemeClr val="tx1"/>
                </a:solidFill>
              </a:rPr>
              <a:t>управления проектами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Стандарты </a:t>
            </a:r>
            <a:r>
              <a:rPr lang="ru-RU" sz="2800" dirty="0">
                <a:solidFill>
                  <a:schemeClr val="tx1"/>
                </a:solidFill>
              </a:rPr>
              <a:t>обслуживания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Предоставляемая отчетность</a:t>
            </a:r>
            <a:endParaRPr lang="ru-RU" sz="2800" dirty="0">
              <a:solidFill>
                <a:schemeClr val="tx1"/>
              </a:solidFill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Качество </a:t>
            </a:r>
            <a:r>
              <a:rPr lang="ru-RU" sz="2800" dirty="0">
                <a:solidFill>
                  <a:schemeClr val="tx1"/>
                </a:solidFill>
              </a:rPr>
              <a:t>документации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Есть </a:t>
            </a:r>
            <a:r>
              <a:rPr lang="ru-RU" sz="2800" dirty="0">
                <a:solidFill>
                  <a:schemeClr val="tx1"/>
                </a:solidFill>
              </a:rPr>
              <a:t>ли </a:t>
            </a:r>
            <a:r>
              <a:rPr lang="ru-RU" sz="2800" dirty="0" smtClean="0">
                <a:solidFill>
                  <a:schemeClr val="tx1"/>
                </a:solidFill>
              </a:rPr>
              <a:t>персональный </a:t>
            </a:r>
            <a:r>
              <a:rPr lang="ru-RU" sz="2800" dirty="0">
                <a:solidFill>
                  <a:schemeClr val="tx1"/>
                </a:solidFill>
              </a:rPr>
              <a:t>менеджер проекта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Надо </a:t>
            </a:r>
            <a:r>
              <a:rPr lang="ru-RU" sz="2800" dirty="0">
                <a:solidFill>
                  <a:schemeClr val="tx1"/>
                </a:solidFill>
              </a:rPr>
              <a:t>ли выезжать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Возможность </a:t>
            </a:r>
            <a:r>
              <a:rPr lang="ru-RU" sz="2800" dirty="0">
                <a:solidFill>
                  <a:schemeClr val="tx1"/>
                </a:solidFill>
              </a:rPr>
              <a:t>взаимодействовать </a:t>
            </a:r>
            <a:r>
              <a:rPr lang="ru-RU" sz="2800" dirty="0" smtClean="0">
                <a:solidFill>
                  <a:schemeClr val="tx1"/>
                </a:solidFill>
              </a:rPr>
              <a:t>напрямую </a:t>
            </a:r>
            <a:r>
              <a:rPr lang="ru-RU" sz="2800" dirty="0">
                <a:solidFill>
                  <a:schemeClr val="tx1"/>
                </a:solidFill>
              </a:rPr>
              <a:t>с ключевыми специалистами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5536" y="171634"/>
            <a:ext cx="6758528" cy="74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cap="all" dirty="0">
                <a:solidFill>
                  <a:schemeClr val="bg1"/>
                </a:solidFill>
              </a:rPr>
              <a:t>Обслуживание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9" r="18751"/>
          <a:stretch/>
        </p:blipFill>
        <p:spPr>
          <a:xfrm>
            <a:off x="5308601" y="977900"/>
            <a:ext cx="3835400" cy="54864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9700" y="1066800"/>
            <a:ext cx="4691900" cy="533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tx1"/>
                </a:solidFill>
              </a:rPr>
              <a:t>Заинтересованность в дальнейшем развитии проекта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tx1"/>
                </a:solidFill>
              </a:rPr>
              <a:t>Идеи по развитию </a:t>
            </a:r>
            <a:r>
              <a:rPr lang="ru-RU" sz="2400" dirty="0" smtClean="0">
                <a:solidFill>
                  <a:schemeClr val="tx1"/>
                </a:solidFill>
              </a:rPr>
              <a:t>проекта</a:t>
            </a:r>
            <a:endParaRPr lang="en-US" sz="2400" dirty="0">
              <a:solidFill>
                <a:schemeClr val="tx1"/>
              </a:solidFill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tx1"/>
                </a:solidFill>
              </a:rPr>
              <a:t>Гарантийное обслуживание проекта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tx1"/>
                </a:solidFill>
              </a:rPr>
              <a:t>Техническая поддержка, платная/бесплатная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tx1"/>
                </a:solidFill>
              </a:rPr>
              <a:t>Условия доработок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Длительность </a:t>
            </a:r>
            <a:r>
              <a:rPr lang="ru-RU" sz="2400" dirty="0">
                <a:solidFill>
                  <a:schemeClr val="tx1"/>
                </a:solidFill>
              </a:rPr>
              <a:t>отношений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Обучение (условия)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5536" y="171634"/>
            <a:ext cx="6758528" cy="74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cap="all" dirty="0">
                <a:solidFill>
                  <a:schemeClr val="bg1"/>
                </a:solidFill>
              </a:rPr>
              <a:t>Перспектива отношений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0" y="1352550"/>
            <a:ext cx="4762500" cy="4762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9700" y="1066800"/>
            <a:ext cx="4463300" cy="533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Комплексные </a:t>
            </a:r>
            <a:r>
              <a:rPr lang="ru-RU" sz="3200" dirty="0">
                <a:solidFill>
                  <a:schemeClr val="tx1"/>
                </a:solidFill>
              </a:rPr>
              <a:t>услуги в области </a:t>
            </a:r>
            <a:r>
              <a:rPr lang="ru-RU" sz="3200" dirty="0" smtClean="0">
                <a:solidFill>
                  <a:schemeClr val="tx1"/>
                </a:solidFill>
              </a:rPr>
              <a:t>интернет-маркетинга </a:t>
            </a:r>
            <a:r>
              <a:rPr lang="ru-RU" sz="3200" dirty="0">
                <a:solidFill>
                  <a:schemeClr val="tx1"/>
                </a:solidFill>
              </a:rPr>
              <a:t>– </a:t>
            </a:r>
            <a:r>
              <a:rPr lang="en-US" sz="3200" dirty="0">
                <a:solidFill>
                  <a:schemeClr val="tx1"/>
                </a:solidFill>
              </a:rPr>
              <a:t>SEO</a:t>
            </a:r>
            <a:r>
              <a:rPr lang="ru-RU" sz="3200" dirty="0">
                <a:solidFill>
                  <a:schemeClr val="tx1"/>
                </a:solidFill>
              </a:rPr>
              <a:t>, интернет-реклама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Стоимость </a:t>
            </a:r>
            <a:r>
              <a:rPr lang="ru-RU" sz="3200" dirty="0">
                <a:solidFill>
                  <a:schemeClr val="tx1"/>
                </a:solidFill>
              </a:rPr>
              <a:t>услуг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Квалификация </a:t>
            </a:r>
            <a:r>
              <a:rPr lang="ru-RU" sz="3200" dirty="0">
                <a:solidFill>
                  <a:schemeClr val="tx1"/>
                </a:solidFill>
              </a:rPr>
              <a:t>специалистов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5536" y="171634"/>
            <a:ext cx="6758528" cy="74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cap="all" dirty="0">
                <a:solidFill>
                  <a:schemeClr val="bg1"/>
                </a:solidFill>
              </a:rPr>
              <a:t>Комплексность услуг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39700" y="1473200"/>
            <a:ext cx="7848600" cy="4648200"/>
            <a:chOff x="76200" y="1295400"/>
            <a:chExt cx="7848600" cy="4648200"/>
          </a:xfrm>
        </p:grpSpPr>
        <p:sp>
          <p:nvSpPr>
            <p:cNvPr id="6" name="Овал 5"/>
            <p:cNvSpPr/>
            <p:nvPr/>
          </p:nvSpPr>
          <p:spPr>
            <a:xfrm>
              <a:off x="1066800" y="1295400"/>
              <a:ext cx="6858000" cy="4648200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6200" y="1447800"/>
              <a:ext cx="7772400" cy="441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3886200" y="4876800"/>
              <a:ext cx="1371600" cy="990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>
                  <a:solidFill>
                    <a:schemeClr val="tx1"/>
                  </a:solidFill>
                </a:rPr>
                <a:t>Сайт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1371600" y="3886200"/>
              <a:ext cx="2057400" cy="1066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>
                  <a:solidFill>
                    <a:schemeClr val="tx1"/>
                  </a:solidFill>
                </a:rPr>
                <a:t>Контент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3429000" y="3733800"/>
              <a:ext cx="4267200" cy="1143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solidFill>
                    <a:schemeClr val="tx1"/>
                  </a:solidFill>
                </a:rPr>
                <a:t>Администрирование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295400" y="2362200"/>
              <a:ext cx="3124200" cy="1371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solidFill>
                    <a:schemeClr val="tx1"/>
                  </a:solidFill>
                </a:rPr>
                <a:t>Интернет-реклама и продвижение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5029200" y="2438400"/>
              <a:ext cx="2514600" cy="12192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solidFill>
                    <a:schemeClr val="tx1"/>
                  </a:solidFill>
                </a:rPr>
                <a:t>Аналитика, статистика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3429000" y="1371600"/>
              <a:ext cx="2514600" cy="12192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solidFill>
                    <a:schemeClr val="tx1"/>
                  </a:solidFill>
                </a:rPr>
                <a:t>Улучшение интерфейса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95536" y="171634"/>
            <a:ext cx="6758528" cy="74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cap="all" dirty="0">
                <a:solidFill>
                  <a:schemeClr val="bg1"/>
                </a:solidFill>
              </a:rPr>
              <a:t>Сайт – часть интернет-маркетинга 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Box 10"/>
          <p:cNvSpPr txBox="1">
            <a:spLocks noChangeArrowheads="1"/>
          </p:cNvSpPr>
          <p:nvPr/>
        </p:nvSpPr>
        <p:spPr bwMode="auto">
          <a:xfrm>
            <a:off x="1654968" y="5810251"/>
            <a:ext cx="5834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3200" b="1" cap="all" dirty="0">
                <a:solidFill>
                  <a:srgbClr val="0070C0"/>
                </a:solidFill>
                <a:cs typeface="Calibri" pitchFamily="34" charset="0"/>
              </a:rPr>
              <a:t>Спасибо за внимание</a:t>
            </a:r>
            <a:r>
              <a:rPr lang="ru-RU" sz="3200" b="1" cap="all" dirty="0" smtClean="0">
                <a:solidFill>
                  <a:srgbClr val="0070C0"/>
                </a:solidFill>
                <a:cs typeface="Calibri" pitchFamily="34" charset="0"/>
              </a:rPr>
              <a:t>!</a:t>
            </a:r>
            <a:endParaRPr lang="ru-RU" sz="3200" b="1" cap="all" dirty="0">
              <a:solidFill>
                <a:srgbClr val="0070C0"/>
              </a:solidFill>
              <a:cs typeface="Calibri" pitchFamily="34" charset="0"/>
            </a:endParaRPr>
          </a:p>
        </p:txBody>
      </p:sp>
      <p:pic>
        <p:nvPicPr>
          <p:cNvPr id="4098" name="Picture 2" descr="http://qrcoder.ru/code/?BEGIN%3AVCARD%0AN%3A%C7%E0%E1%E0%F0%EE%E2%3B%D0%E8%EC%0AORG%3A%D1%E8%EC%E0%E9%0ATITLE%3A%C4%E8%F0%E5%EA%F2%EE%F0%0ATEL%3A%2B79272368500%0AURL%3Ahttp%3A%2F%2Fsimai.ru%0AEMAIL%3Arim%40zabarov.ru%0AEND%3AVCARD&amp;10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4" y="355600"/>
            <a:ext cx="542925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89700" y="1075217"/>
            <a:ext cx="8206202" cy="5334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–"/>
              <a:defRPr/>
            </a:pPr>
            <a:r>
              <a:rPr lang="ru-RU" sz="2800" b="1" dirty="0">
                <a:solidFill>
                  <a:srgbClr val="0070C0"/>
                </a:solidFill>
              </a:rPr>
              <a:t>Зависимость от исполнителя и его технологий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 Нам сделали сайт на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системе </a:t>
            </a:r>
            <a:r>
              <a:rPr lang="ru-RU" sz="20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ХХХ.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Почему за него никто не берется?"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fontAlgn="auto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–"/>
              <a:defRPr/>
            </a:pPr>
            <a:r>
              <a:rPr lang="ru-RU" sz="2800" b="1" dirty="0">
                <a:solidFill>
                  <a:srgbClr val="0070C0"/>
                </a:solidFill>
              </a:rPr>
              <a:t>Потребность в </a:t>
            </a:r>
            <a:r>
              <a:rPr lang="ru-RU" sz="2800" b="1" dirty="0" err="1">
                <a:solidFill>
                  <a:srgbClr val="0070C0"/>
                </a:solidFill>
              </a:rPr>
              <a:t>постпроектном</a:t>
            </a:r>
            <a:r>
              <a:rPr lang="ru-RU" sz="2800" b="1" dirty="0">
                <a:solidFill>
                  <a:srgbClr val="0070C0"/>
                </a:solidFill>
              </a:rPr>
              <a:t> обслуживании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"Наш разработчик улетел в Америку! Что нам делать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?!»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fontAlgn="auto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–"/>
              <a:defRPr/>
            </a:pPr>
            <a:r>
              <a:rPr lang="ru-RU" sz="2800" b="1" dirty="0">
                <a:solidFill>
                  <a:srgbClr val="0070C0"/>
                </a:solidFill>
              </a:rPr>
              <a:t>Стоимость владения &gt; стоимости разработки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Экономим мало и один раз, теряем много и постоянно.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5536" y="171634"/>
            <a:ext cx="6758528" cy="74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cap="all" dirty="0" smtClean="0">
                <a:solidFill>
                  <a:schemeClr val="bg1"/>
                </a:solidFill>
              </a:rPr>
              <a:t>Риски</a:t>
            </a:r>
            <a:endParaRPr lang="ru-RU" sz="3000" cap="all" dirty="0">
              <a:solidFill>
                <a:schemeClr val="bg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75853" y="1600200"/>
            <a:ext cx="8140743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872345"/>
              </p:ext>
            </p:extLst>
          </p:nvPr>
        </p:nvGraphicFramePr>
        <p:xfrm>
          <a:off x="395537" y="1549400"/>
          <a:ext cx="8300365" cy="436406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835658"/>
                <a:gridCol w="1676035"/>
                <a:gridCol w="1596224"/>
                <a:gridCol w="1596224"/>
                <a:gridCol w="1596224"/>
              </a:tblGrid>
              <a:tr h="6167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/>
                        <a:t>БыстроСайт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/>
                        <a:t>ПростоСайт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/>
                        <a:t>СуперСайт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/>
                        <a:t>МегаСайт</a:t>
                      </a:r>
                      <a:endParaRPr lang="ru-RU" sz="1800" dirty="0"/>
                    </a:p>
                  </a:txBody>
                  <a:tcPr marT="45715" marB="45715"/>
                </a:tc>
              </a:tr>
              <a:tr h="6167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Цена, руб.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15 000 руб.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25 000 руб.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80 000 руб.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160 000 руб.</a:t>
                      </a:r>
                      <a:endParaRPr lang="ru-RU" sz="1800" dirty="0"/>
                    </a:p>
                  </a:txBody>
                  <a:tcPr marT="45715" marB="45715"/>
                </a:tc>
              </a:tr>
              <a:tr h="6167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Сроки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5-7 дней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20-30</a:t>
                      </a:r>
                      <a:r>
                        <a:rPr lang="ru-RU" sz="1800" baseline="0" dirty="0" smtClean="0"/>
                        <a:t> дней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30-40 дней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60-70 дней</a:t>
                      </a:r>
                      <a:endParaRPr lang="ru-RU" sz="1800" dirty="0"/>
                    </a:p>
                  </a:txBody>
                  <a:tcPr marT="45715" marB="45715"/>
                </a:tc>
              </a:tr>
              <a:tr h="6167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Качество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Низкое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Среднее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Среднее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Высокое</a:t>
                      </a:r>
                      <a:endParaRPr lang="ru-RU" sz="1800" dirty="0"/>
                    </a:p>
                  </a:txBody>
                  <a:tcPr marT="45715" marB="45715"/>
                </a:tc>
              </a:tr>
              <a:tr h="64005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/>
                        <a:t>Портфолио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Не нравится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Среднее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Есть хорошие работы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Все</a:t>
                      </a:r>
                      <a:r>
                        <a:rPr lang="ru-RU" sz="1800" baseline="0" dirty="0" smtClean="0"/>
                        <a:t> работы отличные</a:t>
                      </a:r>
                      <a:endParaRPr lang="ru-RU" sz="1800" dirty="0"/>
                    </a:p>
                  </a:txBody>
                  <a:tcPr marT="45715" marB="45715"/>
                </a:tc>
              </a:tr>
              <a:tr h="64005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Клиенты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Нет крупных клиентов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«Стрела»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«ЧКЗ», «</a:t>
                      </a:r>
                      <a:r>
                        <a:rPr lang="ru-RU" sz="1800" dirty="0" err="1" smtClean="0"/>
                        <a:t>Савис</a:t>
                      </a:r>
                      <a:r>
                        <a:rPr lang="ru-RU" sz="1800" dirty="0" smtClean="0"/>
                        <a:t>»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«Бета-Банк»</a:t>
                      </a:r>
                      <a:endParaRPr lang="ru-RU" sz="1800" dirty="0"/>
                    </a:p>
                  </a:txBody>
                  <a:tcPr marT="45715" marB="45715"/>
                </a:tc>
              </a:tr>
              <a:tr h="6167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Итог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Не подходит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Подходит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Подходит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Не подходит</a:t>
                      </a:r>
                      <a:endParaRPr lang="ru-RU" sz="1800" dirty="0"/>
                    </a:p>
                  </a:txBody>
                  <a:tcPr marT="45715" marB="45715"/>
                </a:tc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95536" y="228600"/>
            <a:ext cx="6758528" cy="74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cap="all" dirty="0">
                <a:solidFill>
                  <a:schemeClr val="bg1"/>
                </a:solidFill>
              </a:rPr>
              <a:t>Как мы обычно выбираем: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finans_02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38411"/>
            <a:ext cx="3704436" cy="555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3400" y="1075219"/>
            <a:ext cx="4495800" cy="5334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3200" b="1" dirty="0">
                <a:solidFill>
                  <a:srgbClr val="0070C0"/>
                </a:solidFill>
              </a:rPr>
              <a:t>Затраты на выбор </a:t>
            </a:r>
            <a:r>
              <a:rPr lang="en-US" sz="3200" b="1" dirty="0">
                <a:solidFill>
                  <a:srgbClr val="0070C0"/>
                </a:solidFill>
              </a:rPr>
              <a:t>&gt; </a:t>
            </a:r>
            <a:r>
              <a:rPr lang="ru-RU" sz="3200" b="1" dirty="0">
                <a:solidFill>
                  <a:srgbClr val="0070C0"/>
                </a:solidFill>
              </a:rPr>
              <a:t>стоимости </a:t>
            </a:r>
            <a:r>
              <a:rPr lang="ru-RU" sz="3200" b="1" dirty="0" smtClean="0">
                <a:solidFill>
                  <a:srgbClr val="0070C0"/>
                </a:solidFill>
              </a:rPr>
              <a:t>разработки</a:t>
            </a:r>
            <a:endParaRPr lang="ru-RU" sz="3200" b="1" dirty="0">
              <a:solidFill>
                <a:srgbClr val="0070C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Выбираем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так усердно, тщательно, упорно, долго, осторожно, требовательно,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разработчика на проект </a:t>
            </a:r>
            <a:r>
              <a:rPr lang="ru-RU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стоимостью 15 000 руб.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 вдруг что упустим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?!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Ваше время стоит денег! Берегите его!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5536" y="228600"/>
            <a:ext cx="6758528" cy="74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cap="all" dirty="0">
                <a:solidFill>
                  <a:schemeClr val="bg1"/>
                </a:solidFill>
              </a:rPr>
              <a:t>Типичные ошибки </a:t>
            </a:r>
            <a:r>
              <a:rPr lang="ru-RU" sz="3000" b="1" cap="all" dirty="0" smtClean="0">
                <a:solidFill>
                  <a:schemeClr val="bg1"/>
                </a:solidFill>
              </a:rPr>
              <a:t>выбора</a:t>
            </a:r>
            <a:endParaRPr lang="ru-RU" sz="3000" b="1" cap="all" dirty="0">
              <a:solidFill>
                <a:schemeClr val="bg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1" y="1072593"/>
            <a:ext cx="4152900" cy="55224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9700" y="1075217"/>
            <a:ext cx="4463300" cy="5334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3200" b="1" dirty="0">
                <a:solidFill>
                  <a:srgbClr val="0070C0"/>
                </a:solidFill>
              </a:rPr>
              <a:t>Оценка стоимости проекта без учета самого проекта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"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Нам предложили то же самое, только в пять раз дешевле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."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Оценка функциональных </a:t>
            </a:r>
            <a:r>
              <a:rPr lang="ru-RU" sz="2800" b="1" dirty="0" smtClean="0">
                <a:solidFill>
                  <a:schemeClr val="tx1"/>
                </a:solidFill>
              </a:rPr>
              <a:t>возможностей, </a:t>
            </a:r>
            <a:r>
              <a:rPr lang="ru-RU" sz="2800" b="1" dirty="0">
                <a:solidFill>
                  <a:schemeClr val="tx1"/>
                </a:solidFill>
              </a:rPr>
              <a:t>технологии, </a:t>
            </a:r>
            <a:r>
              <a:rPr lang="ru-RU" sz="2800" b="1" dirty="0" smtClean="0">
                <a:solidFill>
                  <a:schemeClr val="tx1"/>
                </a:solidFill>
              </a:rPr>
              <a:t>себестоимость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и</a:t>
            </a:r>
            <a:r>
              <a:rPr lang="ru-RU" sz="2800" b="1" dirty="0" smtClean="0">
                <a:solidFill>
                  <a:schemeClr val="tx1"/>
                </a:solidFill>
              </a:rPr>
              <a:t> сам продукт </a:t>
            </a:r>
            <a:r>
              <a:rPr lang="ru-RU" sz="2800" b="1" dirty="0">
                <a:solidFill>
                  <a:schemeClr val="tx1"/>
                </a:solidFill>
              </a:rPr>
              <a:t>остаются за кадром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5536" y="228600"/>
            <a:ext cx="6758528" cy="74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cap="all" dirty="0">
                <a:solidFill>
                  <a:schemeClr val="bg1"/>
                </a:solidFill>
              </a:rPr>
              <a:t>Типичные ошибки </a:t>
            </a:r>
            <a:r>
              <a:rPr lang="ru-RU" sz="3000" b="1" cap="all" dirty="0" smtClean="0">
                <a:solidFill>
                  <a:schemeClr val="bg1"/>
                </a:solidFill>
              </a:rPr>
              <a:t>выбора</a:t>
            </a:r>
            <a:endParaRPr lang="ru-RU" sz="3000" b="1" cap="all" dirty="0">
              <a:solidFill>
                <a:schemeClr val="bg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50" y="984066"/>
            <a:ext cx="4749250" cy="56453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9700" y="1075217"/>
            <a:ext cx="4768100" cy="5334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3200" b="1" dirty="0">
                <a:solidFill>
                  <a:srgbClr val="0070C0"/>
                </a:solidFill>
              </a:rPr>
              <a:t>Некорректные цели </a:t>
            </a:r>
            <a:r>
              <a:rPr lang="ru-RU" sz="3200" b="1" dirty="0" smtClean="0">
                <a:solidFill>
                  <a:srgbClr val="0070C0"/>
                </a:solidFill>
              </a:rPr>
              <a:t>проекта</a:t>
            </a:r>
            <a:endParaRPr lang="ru-RU" sz="3200" b="1" dirty="0">
              <a:solidFill>
                <a:srgbClr val="0070C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Высокие требования, низкий бюджет, изначально нереалистичные требования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"Сделайте как у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Apple.com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но за 30 000 руб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."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Хотим эксклюзивно, качественно, много, быстро и </a:t>
            </a:r>
            <a:r>
              <a:rPr lang="ru-RU" sz="2800" b="1" dirty="0" smtClean="0">
                <a:solidFill>
                  <a:schemeClr val="tx1"/>
                </a:solidFill>
              </a:rPr>
              <a:t>дешево</a:t>
            </a:r>
            <a:endParaRPr lang="ru-RU" sz="28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5536" y="228600"/>
            <a:ext cx="6758528" cy="74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cap="all" dirty="0">
                <a:solidFill>
                  <a:schemeClr val="bg1"/>
                </a:solidFill>
              </a:rPr>
              <a:t>Типичные ошибки </a:t>
            </a:r>
            <a:r>
              <a:rPr lang="ru-RU" sz="3000" b="1" cap="all" dirty="0" smtClean="0">
                <a:solidFill>
                  <a:schemeClr val="bg1"/>
                </a:solidFill>
              </a:rPr>
              <a:t>выбора</a:t>
            </a:r>
            <a:endParaRPr lang="ru-RU" sz="3000" b="1" cap="all" dirty="0">
              <a:solidFill>
                <a:schemeClr val="bg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0988" y="1371600"/>
            <a:ext cx="3448527" cy="4953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9700" y="1075218"/>
            <a:ext cx="4941288" cy="5334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3200" b="1" dirty="0">
                <a:solidFill>
                  <a:srgbClr val="0070C0"/>
                </a:solidFill>
              </a:rPr>
              <a:t>Оцениваем продукт, 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а </a:t>
            </a:r>
            <a:r>
              <a:rPr lang="ru-RU" sz="3200" b="1" dirty="0">
                <a:solidFill>
                  <a:srgbClr val="0070C0"/>
                </a:solidFill>
              </a:rPr>
              <a:t>не </a:t>
            </a:r>
            <a:r>
              <a:rPr lang="ru-RU" sz="3200" b="1" dirty="0" smtClean="0">
                <a:solidFill>
                  <a:srgbClr val="0070C0"/>
                </a:solidFill>
              </a:rPr>
              <a:t>компанию</a:t>
            </a:r>
            <a:endParaRPr lang="ru-RU" sz="3200" b="1" dirty="0">
              <a:solidFill>
                <a:srgbClr val="0070C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Сравниваем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предложение между собой, забывая оценить самих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разработчиков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Ключевые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сотрудники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Компетенции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квалификация сотрудников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Организация ключевых бизнес-процессов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5536" y="228600"/>
            <a:ext cx="6758528" cy="74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cap="all" dirty="0">
                <a:solidFill>
                  <a:schemeClr val="bg1"/>
                </a:solidFill>
              </a:rPr>
              <a:t>Типичные ошибки </a:t>
            </a:r>
            <a:r>
              <a:rPr lang="ru-RU" sz="3000" b="1" cap="all" dirty="0" smtClean="0">
                <a:solidFill>
                  <a:schemeClr val="bg1"/>
                </a:solidFill>
              </a:rPr>
              <a:t>выбора</a:t>
            </a:r>
            <a:endParaRPr lang="ru-RU" sz="3000" b="1" cap="all" dirty="0">
              <a:solidFill>
                <a:schemeClr val="bg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89699" y="1075217"/>
            <a:ext cx="4463301" cy="5334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3200" b="1" dirty="0">
                <a:solidFill>
                  <a:srgbClr val="0070C0"/>
                </a:solidFill>
              </a:rPr>
              <a:t>Нежелание принимать участие в </a:t>
            </a:r>
            <a:r>
              <a:rPr lang="ru-RU" sz="3200" b="1" dirty="0" smtClean="0">
                <a:solidFill>
                  <a:srgbClr val="0070C0"/>
                </a:solidFill>
              </a:rPr>
              <a:t>проекте</a:t>
            </a:r>
            <a:endParaRPr lang="ru-RU" sz="3200" b="1" dirty="0">
              <a:solidFill>
                <a:srgbClr val="0070C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"Мы платим – Вы работаете. И не отвлекайте нас по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пустякам!"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5536" y="228600"/>
            <a:ext cx="6758528" cy="742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cap="all" dirty="0">
                <a:solidFill>
                  <a:schemeClr val="bg1"/>
                </a:solidFill>
              </a:rPr>
              <a:t>Типичные ошибки </a:t>
            </a:r>
            <a:r>
              <a:rPr lang="ru-RU" sz="3000" b="1" cap="all" dirty="0" smtClean="0">
                <a:solidFill>
                  <a:schemeClr val="bg1"/>
                </a:solidFill>
              </a:rPr>
              <a:t>выбора</a:t>
            </a:r>
            <a:endParaRPr lang="ru-RU" sz="3000" b="1" cap="all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05000"/>
            <a:ext cx="3228975" cy="311467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bitrix</Template>
  <TotalTime>4043</TotalTime>
  <Words>799</Words>
  <Application>Microsoft Office PowerPoint</Application>
  <PresentationFormat>Экран (4:3)</PresentationFormat>
  <Paragraphs>215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Ярослав</dc:creator>
  <cp:lastModifiedBy>Natalia</cp:lastModifiedBy>
  <cp:revision>247</cp:revision>
  <dcterms:created xsi:type="dcterms:W3CDTF">2006-08-16T00:00:00Z</dcterms:created>
  <dcterms:modified xsi:type="dcterms:W3CDTF">2012-10-03T14:51:39Z</dcterms:modified>
</cp:coreProperties>
</file>